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16" name="Slide Number Placeholder 15"/>
          <p:cNvSpPr>
            <a:spLocks noGrp="1"/>
          </p:cNvSpPr>
          <p:nvPr>
            <p:ph type="sldNum" sz="quarter" idx="11"/>
          </p:nvPr>
        </p:nvSpPr>
        <p:spPr/>
        <p:txBody>
          <a:bodyPr/>
          <a:lstStyle/>
          <a:p>
            <a:fld id="{E75E5F29-DCA9-4942-A33D-CE38E19E0B8D}" type="slidenum">
              <a:rPr lang="en-AU" smtClean="0"/>
              <a:pPr/>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5E5F29-DCA9-4942-A33D-CE38E19E0B8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5E5F29-DCA9-4942-A33D-CE38E19E0B8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F3C75D5-1355-4A9F-9F0C-471BF7A837E7}" type="datetimeFigureOut">
              <a:rPr lang="en-AU" smtClean="0"/>
              <a:pPr/>
              <a:t>13/12/2011</a:t>
            </a:fld>
            <a:endParaRPr lang="en-AU"/>
          </a:p>
        </p:txBody>
      </p:sp>
      <p:sp>
        <p:nvSpPr>
          <p:cNvPr id="15" name="Slide Number Placeholder 14"/>
          <p:cNvSpPr>
            <a:spLocks noGrp="1"/>
          </p:cNvSpPr>
          <p:nvPr>
            <p:ph type="sldNum" sz="quarter" idx="15"/>
          </p:nvPr>
        </p:nvSpPr>
        <p:spPr/>
        <p:txBody>
          <a:bodyPr/>
          <a:lstStyle>
            <a:lvl1pPr algn="ctr">
              <a:defRPr/>
            </a:lvl1pPr>
          </a:lstStyle>
          <a:p>
            <a:fld id="{E75E5F29-DCA9-4942-A33D-CE38E19E0B8D}" type="slidenum">
              <a:rPr lang="en-AU" smtClean="0"/>
              <a:pPr/>
              <a:t>‹#›</a:t>
            </a:fld>
            <a:endParaRPr lang="en-AU"/>
          </a:p>
        </p:txBody>
      </p:sp>
      <p:sp>
        <p:nvSpPr>
          <p:cNvPr id="16" name="Footer Placeholder 15"/>
          <p:cNvSpPr>
            <a:spLocks noGrp="1"/>
          </p:cNvSpPr>
          <p:nvPr>
            <p:ph type="ftr" sz="quarter" idx="16"/>
          </p:nvPr>
        </p:nvSpPr>
        <p:spPr/>
        <p:txBody>
          <a:bodyPr/>
          <a:lstStyle/>
          <a:p>
            <a:endParaRPr lang="en-AU"/>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5E5F29-DCA9-4942-A33D-CE38E19E0B8D}" type="slidenum">
              <a:rPr lang="en-AU" smtClean="0"/>
              <a:pPr/>
              <a:t>‹#›</a:t>
            </a:fld>
            <a:endParaRPr lang="en-AU"/>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75E5F29-DCA9-4942-A33D-CE38E19E0B8D}"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75E5F29-DCA9-4942-A33D-CE38E19E0B8D}" type="slidenum">
              <a:rPr lang="en-AU" smtClean="0"/>
              <a:pPr/>
              <a:t>‹#›</a:t>
            </a:fld>
            <a:endParaRPr lang="en-AU"/>
          </a:p>
        </p:txBody>
      </p:sp>
      <p:sp>
        <p:nvSpPr>
          <p:cNvPr id="8" name="Footer Placeholder 7"/>
          <p:cNvSpPr>
            <a:spLocks noGrp="1"/>
          </p:cNvSpPr>
          <p:nvPr>
            <p:ph type="ftr" sz="quarter" idx="11"/>
          </p:nvPr>
        </p:nvSpPr>
        <p:spPr/>
        <p:txBody>
          <a:bodyPr/>
          <a:lstStyle/>
          <a:p>
            <a:endParaRPr lang="en-AU"/>
          </a:p>
        </p:txBody>
      </p:sp>
      <p:sp>
        <p:nvSpPr>
          <p:cNvPr id="7" name="Date Placeholder 6"/>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75E5F29-DCA9-4942-A33D-CE38E19E0B8D}"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75E5F29-DCA9-4942-A33D-CE38E19E0B8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F3C75D5-1355-4A9F-9F0C-471BF7A837E7}" type="datetimeFigureOut">
              <a:rPr lang="en-AU" smtClean="0"/>
              <a:pPr/>
              <a:t>13/12/2011</a:t>
            </a:fld>
            <a:endParaRPr lang="en-AU"/>
          </a:p>
        </p:txBody>
      </p:sp>
      <p:sp>
        <p:nvSpPr>
          <p:cNvPr id="9" name="Slide Number Placeholder 8"/>
          <p:cNvSpPr>
            <a:spLocks noGrp="1"/>
          </p:cNvSpPr>
          <p:nvPr>
            <p:ph type="sldNum" sz="quarter" idx="15"/>
          </p:nvPr>
        </p:nvSpPr>
        <p:spPr/>
        <p:txBody>
          <a:bodyPr/>
          <a:lstStyle/>
          <a:p>
            <a:fld id="{E75E5F29-DCA9-4942-A33D-CE38E19E0B8D}" type="slidenum">
              <a:rPr lang="en-AU" smtClean="0"/>
              <a:pPr/>
              <a:t>‹#›</a:t>
            </a:fld>
            <a:endParaRPr lang="en-AU"/>
          </a:p>
        </p:txBody>
      </p:sp>
      <p:sp>
        <p:nvSpPr>
          <p:cNvPr id="10" name="Footer Placeholder 9"/>
          <p:cNvSpPr>
            <a:spLocks noGrp="1"/>
          </p:cNvSpPr>
          <p:nvPr>
            <p:ph type="ftr" sz="quarter" idx="16"/>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F3C75D5-1355-4A9F-9F0C-471BF7A837E7}" type="datetimeFigureOut">
              <a:rPr lang="en-AU" smtClean="0"/>
              <a:pPr/>
              <a:t>13/12/2011</a:t>
            </a:fld>
            <a:endParaRPr lang="en-AU"/>
          </a:p>
        </p:txBody>
      </p:sp>
      <p:sp>
        <p:nvSpPr>
          <p:cNvPr id="9" name="Slide Number Placeholder 8"/>
          <p:cNvSpPr>
            <a:spLocks noGrp="1"/>
          </p:cNvSpPr>
          <p:nvPr>
            <p:ph type="sldNum" sz="quarter" idx="11"/>
          </p:nvPr>
        </p:nvSpPr>
        <p:spPr/>
        <p:txBody>
          <a:bodyPr/>
          <a:lstStyle/>
          <a:p>
            <a:fld id="{E75E5F29-DCA9-4942-A33D-CE38E19E0B8D}" type="slidenum">
              <a:rPr lang="en-AU" smtClean="0"/>
              <a:pPr/>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F3C75D5-1355-4A9F-9F0C-471BF7A837E7}" type="datetimeFigureOut">
              <a:rPr lang="en-AU" smtClean="0"/>
              <a:pPr/>
              <a:t>13/12/2011</a:t>
            </a:fld>
            <a:endParaRPr lang="en-AU"/>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AU"/>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75E5F29-DCA9-4942-A33D-CE38E19E0B8D}" type="slidenum">
              <a:rPr lang="en-AU" smtClean="0"/>
              <a:pPr/>
              <a:t>‹#›</a:t>
            </a:fld>
            <a:endParaRPr lang="en-AU"/>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AU" dirty="0" smtClean="0"/>
              <a:t>Ideas and Issues</a:t>
            </a:r>
            <a:endParaRPr lang="en-AU" dirty="0"/>
          </a:p>
        </p:txBody>
      </p:sp>
      <p:sp>
        <p:nvSpPr>
          <p:cNvPr id="2" name="Title 1"/>
          <p:cNvSpPr>
            <a:spLocks noGrp="1"/>
          </p:cNvSpPr>
          <p:nvPr>
            <p:ph type="ctrTitle"/>
          </p:nvPr>
        </p:nvSpPr>
        <p:spPr/>
        <p:txBody>
          <a:bodyPr/>
          <a:lstStyle/>
          <a:p>
            <a:r>
              <a:rPr lang="en-AU" dirty="0" smtClean="0">
                <a:solidFill>
                  <a:schemeClr val="bg1"/>
                </a:solidFill>
              </a:rPr>
              <a:t>Representation</a:t>
            </a:r>
            <a:endParaRPr lang="en-AU"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AU" dirty="0" smtClean="0">
                <a:solidFill>
                  <a:schemeClr val="bg1"/>
                </a:solidFill>
              </a:rPr>
              <a:t>Positive Representation</a:t>
            </a:r>
          </a:p>
          <a:p>
            <a:endParaRPr lang="en-AU" dirty="0" smtClean="0">
              <a:solidFill>
                <a:schemeClr val="bg1"/>
              </a:solidFill>
            </a:endParaRPr>
          </a:p>
          <a:p>
            <a:pPr algn="just"/>
            <a:r>
              <a:rPr lang="en-AU" dirty="0" smtClean="0">
                <a:solidFill>
                  <a:schemeClr val="bg1"/>
                </a:solidFill>
              </a:rPr>
              <a:t>Authors and directors decide how they will portray particular characters and subject matter long before we read or watch their texts. This is called representation and it is influenced by many factors including but not limited to: age, gender, class, geography and economic situation. We call this a cultural context. </a:t>
            </a:r>
          </a:p>
          <a:p>
            <a:pPr algn="just"/>
            <a:r>
              <a:rPr lang="en-AU" dirty="0" smtClean="0">
                <a:solidFill>
                  <a:schemeClr val="bg1"/>
                </a:solidFill>
              </a:rPr>
              <a:t>When an author or director is in favour of a certain idea or issue, it is more than likely that he or she will create a positive representation of it, that is, only what is good about the subject will be presented to the audience. </a:t>
            </a:r>
          </a:p>
          <a:p>
            <a:pPr algn="just"/>
            <a:r>
              <a:rPr lang="en-AU" dirty="0" smtClean="0">
                <a:solidFill>
                  <a:schemeClr val="bg1"/>
                </a:solidFill>
              </a:rPr>
              <a:t>The purpose for this is so that we as an audience will adopt the same view point as the author or director. An example of this would be advertising – we are only told the positive aspects about a product. Think of an example of a positive representation of an idea or an issue that you have seen recently and we will discuss them in a few moments.</a:t>
            </a:r>
            <a:endParaRPr lang="en-AU" dirty="0">
              <a:solidFill>
                <a:schemeClr val="bg1"/>
              </a:solidFill>
            </a:endParaRPr>
          </a:p>
        </p:txBody>
      </p:sp>
      <p:sp>
        <p:nvSpPr>
          <p:cNvPr id="3" name="Title 2"/>
          <p:cNvSpPr>
            <a:spLocks noGrp="1"/>
          </p:cNvSpPr>
          <p:nvPr>
            <p:ph type="title"/>
          </p:nvPr>
        </p:nvSpPr>
        <p:spPr/>
        <p:txBody>
          <a:bodyPr/>
          <a:lstStyle/>
          <a:p>
            <a:r>
              <a:rPr lang="en-AU" dirty="0" smtClean="0">
                <a:solidFill>
                  <a:schemeClr val="bg1"/>
                </a:solidFill>
              </a:rPr>
              <a:t>Types of Representation</a:t>
            </a:r>
            <a:endParaRPr lang="en-AU"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AU" dirty="0" smtClean="0">
                <a:solidFill>
                  <a:schemeClr val="bg1"/>
                </a:solidFill>
              </a:rPr>
              <a:t>Negative Representation</a:t>
            </a:r>
          </a:p>
          <a:p>
            <a:endParaRPr lang="en-AU" dirty="0" smtClean="0">
              <a:solidFill>
                <a:schemeClr val="bg1"/>
              </a:solidFill>
            </a:endParaRPr>
          </a:p>
          <a:p>
            <a:pPr algn="just"/>
            <a:r>
              <a:rPr lang="en-AU" dirty="0" smtClean="0">
                <a:solidFill>
                  <a:schemeClr val="bg1"/>
                </a:solidFill>
              </a:rPr>
              <a:t>Negative representations are simply the opposite of the just explained positive representation. They are created when an author or director has an unfavourable opinion of a particular idea or issue, based on his or her cultural context, and because of this they consciously or sub-consciously only reveal the negative aspects of the subject.</a:t>
            </a:r>
          </a:p>
          <a:p>
            <a:pPr algn="just"/>
            <a:r>
              <a:rPr lang="en-AU" dirty="0" smtClean="0">
                <a:solidFill>
                  <a:schemeClr val="bg1"/>
                </a:solidFill>
              </a:rPr>
              <a:t>An example of this is various media reports of the ‘boat people’, when journalists believe that immigration is detrimental to the success of Australia, articles are written that focus only on the negative aspects of immigration and the lack of skills and language that immigrants arrive with. There is no discussion of positive immigration, or the living conditions of migrants in their home countries.</a:t>
            </a:r>
            <a:endParaRPr lang="en-AU" dirty="0">
              <a:solidFill>
                <a:schemeClr val="bg1"/>
              </a:solidFill>
            </a:endParaRPr>
          </a:p>
        </p:txBody>
      </p:sp>
      <p:sp>
        <p:nvSpPr>
          <p:cNvPr id="3" name="Title 2"/>
          <p:cNvSpPr>
            <a:spLocks noGrp="1"/>
          </p:cNvSpPr>
          <p:nvPr>
            <p:ph type="title"/>
          </p:nvPr>
        </p:nvSpPr>
        <p:spPr/>
        <p:txBody>
          <a:bodyPr/>
          <a:lstStyle/>
          <a:p>
            <a:r>
              <a:rPr lang="en-AU" dirty="0" smtClean="0">
                <a:solidFill>
                  <a:schemeClr val="bg1"/>
                </a:solidFill>
              </a:rPr>
              <a:t>Types of Representation</a:t>
            </a:r>
            <a:endParaRPr lang="en-AU"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gn="just"/>
            <a:r>
              <a:rPr lang="en-AU" dirty="0" smtClean="0">
                <a:solidFill>
                  <a:schemeClr val="bg1"/>
                </a:solidFill>
              </a:rPr>
              <a:t>The final type of representation that I want you to be aware of is misrepresentation. This is when an author or director wilfully deceives and audience about a particular idea or issue because of their own bias. </a:t>
            </a:r>
          </a:p>
          <a:p>
            <a:pPr algn="just"/>
            <a:r>
              <a:rPr lang="en-AU" dirty="0" smtClean="0">
                <a:solidFill>
                  <a:schemeClr val="bg1"/>
                </a:solidFill>
              </a:rPr>
              <a:t>An example of this is the documentary Bra Boys, when the Abberton brothers discuss their dislike for drugs and fore ground their belief in clean living, they also discussed that they would only fight if attacked, that they never instigated an attack. Only two years after the documentary was released it was revealed that several members of the group featured in the documentary were involved in a cocaine smuggling ring, one of the Abberton brothers Jai was a heroin addict and another brother Dakota was arrested for assault of an unarmed elderly woman in an attempted robbery.</a:t>
            </a:r>
          </a:p>
          <a:p>
            <a:pPr algn="just"/>
            <a:r>
              <a:rPr lang="en-AU" dirty="0" smtClean="0">
                <a:solidFill>
                  <a:schemeClr val="bg1"/>
                </a:solidFill>
              </a:rPr>
              <a:t>This is a clear instance of misrepresentation in a text.</a:t>
            </a:r>
            <a:endParaRPr lang="en-AU" dirty="0">
              <a:solidFill>
                <a:schemeClr val="bg1"/>
              </a:solidFill>
            </a:endParaRPr>
          </a:p>
        </p:txBody>
      </p:sp>
      <p:sp>
        <p:nvSpPr>
          <p:cNvPr id="3" name="Title 2"/>
          <p:cNvSpPr>
            <a:spLocks noGrp="1"/>
          </p:cNvSpPr>
          <p:nvPr>
            <p:ph type="title"/>
          </p:nvPr>
        </p:nvSpPr>
        <p:spPr/>
        <p:txBody>
          <a:bodyPr/>
          <a:lstStyle/>
          <a:p>
            <a:r>
              <a:rPr lang="en-AU" dirty="0" smtClean="0">
                <a:solidFill>
                  <a:schemeClr val="bg1"/>
                </a:solidFill>
              </a:rPr>
              <a:t>Types of Representation</a:t>
            </a:r>
            <a:endParaRPr lang="en-AU"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gn="just"/>
            <a:r>
              <a:rPr lang="en-AU" dirty="0" smtClean="0">
                <a:solidFill>
                  <a:schemeClr val="bg1"/>
                </a:solidFill>
              </a:rPr>
              <a:t>Over the next three weeks you will be working on your first application for the course. Your task will be to create, in groups of three or four, a radio segment that you will broadcast over LCFM. </a:t>
            </a:r>
            <a:endParaRPr lang="en-AU" dirty="0" smtClean="0">
              <a:solidFill>
                <a:schemeClr val="bg1"/>
              </a:solidFill>
            </a:endParaRPr>
          </a:p>
          <a:p>
            <a:pPr algn="just"/>
            <a:r>
              <a:rPr lang="en-AU" dirty="0" smtClean="0">
                <a:solidFill>
                  <a:schemeClr val="bg1"/>
                </a:solidFill>
              </a:rPr>
              <a:t>Each group needs to create a either a three or four minute radio segment, depending on their group numbers,  that discusses their idea or issue, and the group needs to decide whether their issue will be presented positively or negatively. As this is a group task, all group members need to speak for one minute each – this should be in conversation with each other, you may decide to have differing opinions from each other.</a:t>
            </a:r>
          </a:p>
          <a:p>
            <a:pPr algn="just"/>
            <a:r>
              <a:rPr lang="en-AU" dirty="0" smtClean="0">
                <a:solidFill>
                  <a:schemeClr val="bg1"/>
                </a:solidFill>
              </a:rPr>
              <a:t>The segment needs to be thoroughly researched, with evidence to support each claim that is made, for example: ‘No terrorists have ever arrived by boat in Australia, this is backed up by the rethink refugees website’.</a:t>
            </a:r>
            <a:endParaRPr lang="en-AU" dirty="0">
              <a:solidFill>
                <a:schemeClr val="bg1"/>
              </a:solidFill>
            </a:endParaRPr>
          </a:p>
        </p:txBody>
      </p:sp>
      <p:sp>
        <p:nvSpPr>
          <p:cNvPr id="3" name="Title 2"/>
          <p:cNvSpPr>
            <a:spLocks noGrp="1"/>
          </p:cNvSpPr>
          <p:nvPr>
            <p:ph type="title"/>
          </p:nvPr>
        </p:nvSpPr>
        <p:spPr/>
        <p:txBody>
          <a:bodyPr/>
          <a:lstStyle/>
          <a:p>
            <a:r>
              <a:rPr lang="en-AU" dirty="0" smtClean="0">
                <a:solidFill>
                  <a:schemeClr val="bg1"/>
                </a:solidFill>
              </a:rPr>
              <a:t>Your Task</a:t>
            </a:r>
            <a:endParaRPr lang="en-AU"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lgn="just"/>
            <a:r>
              <a:rPr lang="en-AU" dirty="0" smtClean="0">
                <a:solidFill>
                  <a:schemeClr val="bg1"/>
                </a:solidFill>
              </a:rPr>
              <a:t>Some ideas and issues you could consider for your task: racial acceptance, patriotism, gun control, social networking sites, mateship, violence – one punch can kill campaign, politics, education reforms, pulp mill, gay marriage and drink driving.</a:t>
            </a:r>
          </a:p>
          <a:p>
            <a:pPr algn="just"/>
            <a:r>
              <a:rPr lang="en-AU" dirty="0" smtClean="0">
                <a:solidFill>
                  <a:schemeClr val="bg1"/>
                </a:solidFill>
              </a:rPr>
              <a:t>The following is an example of </a:t>
            </a:r>
            <a:r>
              <a:rPr lang="en-AU" dirty="0" smtClean="0">
                <a:solidFill>
                  <a:schemeClr val="bg1"/>
                </a:solidFill>
              </a:rPr>
              <a:t>radio </a:t>
            </a:r>
            <a:r>
              <a:rPr lang="en-AU" dirty="0" smtClean="0">
                <a:solidFill>
                  <a:schemeClr val="bg1"/>
                </a:solidFill>
              </a:rPr>
              <a:t>banter, this will make up your C4 mark so pay attention –</a:t>
            </a:r>
          </a:p>
          <a:p>
            <a:pPr algn="just"/>
            <a:r>
              <a:rPr lang="en-AU" dirty="0" smtClean="0">
                <a:solidFill>
                  <a:schemeClr val="bg1"/>
                </a:solidFill>
              </a:rPr>
              <a:t>http://www.youtube.com/watch?v=os-nbjYOy90</a:t>
            </a:r>
            <a:endParaRPr lang="en-AU" dirty="0" smtClean="0">
              <a:solidFill>
                <a:schemeClr val="bg1"/>
              </a:solidFill>
            </a:endParaRPr>
          </a:p>
          <a:p>
            <a:pPr algn="just"/>
            <a:r>
              <a:rPr lang="en-AU" dirty="0" smtClean="0">
                <a:solidFill>
                  <a:schemeClr val="bg1"/>
                </a:solidFill>
              </a:rPr>
              <a:t>This task will be assessed on the following criteria:</a:t>
            </a:r>
          </a:p>
          <a:p>
            <a:pPr algn="just"/>
            <a:r>
              <a:rPr lang="en-AU" dirty="0" smtClean="0"/>
              <a:t>1. Communicate accurately in a range of modes</a:t>
            </a:r>
            <a:r>
              <a:rPr lang="en-AU" dirty="0" smtClean="0"/>
              <a:t>.</a:t>
            </a:r>
          </a:p>
          <a:p>
            <a:pPr algn="just"/>
            <a:r>
              <a:rPr lang="en-AU" dirty="0" smtClean="0"/>
              <a:t>4. Work constructively with others.</a:t>
            </a:r>
          </a:p>
          <a:p>
            <a:pPr algn="just"/>
            <a:r>
              <a:rPr lang="en-AU" dirty="0" smtClean="0"/>
              <a:t>6. Plan, organise and complete activities.</a:t>
            </a:r>
          </a:p>
          <a:p>
            <a:pPr algn="just"/>
            <a:r>
              <a:rPr lang="en-AU" dirty="0" smtClean="0"/>
              <a:t>9. Negotiate, reflect upon and take responsibility for learning.</a:t>
            </a:r>
          </a:p>
          <a:p>
            <a:endParaRPr lang="en-AU" dirty="0" smtClean="0"/>
          </a:p>
          <a:p>
            <a:endParaRPr lang="en-AU" dirty="0">
              <a:solidFill>
                <a:schemeClr val="bg1"/>
              </a:solidFill>
            </a:endParaRPr>
          </a:p>
        </p:txBody>
      </p:sp>
      <p:sp>
        <p:nvSpPr>
          <p:cNvPr id="3" name="Title 2"/>
          <p:cNvSpPr>
            <a:spLocks noGrp="1"/>
          </p:cNvSpPr>
          <p:nvPr>
            <p:ph type="title"/>
          </p:nvPr>
        </p:nvSpPr>
        <p:spPr/>
        <p:txBody>
          <a:bodyPr/>
          <a:lstStyle/>
          <a:p>
            <a:r>
              <a:rPr lang="en-AU" dirty="0" smtClean="0">
                <a:solidFill>
                  <a:schemeClr val="bg1"/>
                </a:solidFill>
              </a:rPr>
              <a:t>Your Task</a:t>
            </a:r>
            <a:endParaRPr lang="en-AU"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AU" dirty="0" smtClean="0">
                <a:solidFill>
                  <a:schemeClr val="bg1"/>
                </a:solidFill>
              </a:rPr>
              <a:t>Outline:</a:t>
            </a:r>
          </a:p>
          <a:p>
            <a:r>
              <a:rPr lang="en-AU" dirty="0" smtClean="0">
                <a:solidFill>
                  <a:schemeClr val="bg1"/>
                </a:solidFill>
              </a:rPr>
              <a:t>Introduce the topic  and yourselves</a:t>
            </a:r>
          </a:p>
          <a:p>
            <a:r>
              <a:rPr lang="en-AU" dirty="0" smtClean="0">
                <a:solidFill>
                  <a:schemeClr val="bg1"/>
                </a:solidFill>
              </a:rPr>
              <a:t>Begin a discussion of the main argument</a:t>
            </a:r>
          </a:p>
          <a:p>
            <a:r>
              <a:rPr lang="en-AU" dirty="0" smtClean="0">
                <a:solidFill>
                  <a:schemeClr val="bg1"/>
                </a:solidFill>
              </a:rPr>
              <a:t>Play first song</a:t>
            </a:r>
          </a:p>
          <a:p>
            <a:r>
              <a:rPr lang="en-AU" dirty="0" smtClean="0">
                <a:solidFill>
                  <a:schemeClr val="bg1"/>
                </a:solidFill>
              </a:rPr>
              <a:t>Begin a discussion of the second argument</a:t>
            </a:r>
          </a:p>
          <a:p>
            <a:r>
              <a:rPr lang="en-AU" dirty="0" smtClean="0">
                <a:solidFill>
                  <a:schemeClr val="bg1"/>
                </a:solidFill>
              </a:rPr>
              <a:t>Play second song</a:t>
            </a:r>
          </a:p>
          <a:p>
            <a:r>
              <a:rPr lang="en-AU" dirty="0" smtClean="0">
                <a:solidFill>
                  <a:schemeClr val="bg1"/>
                </a:solidFill>
              </a:rPr>
              <a:t>Begin discussion of the final argument for groups of three</a:t>
            </a:r>
          </a:p>
          <a:p>
            <a:r>
              <a:rPr lang="en-AU" dirty="0" smtClean="0">
                <a:solidFill>
                  <a:schemeClr val="bg1"/>
                </a:solidFill>
              </a:rPr>
              <a:t>Play third song</a:t>
            </a:r>
          </a:p>
          <a:p>
            <a:r>
              <a:rPr lang="en-AU" dirty="0" smtClean="0">
                <a:solidFill>
                  <a:schemeClr val="bg1"/>
                </a:solidFill>
              </a:rPr>
              <a:t>Begin discussion of the final argument for groups of four</a:t>
            </a:r>
          </a:p>
          <a:p>
            <a:r>
              <a:rPr lang="en-AU" dirty="0" smtClean="0">
                <a:solidFill>
                  <a:schemeClr val="bg1"/>
                </a:solidFill>
              </a:rPr>
              <a:t>Play fourth song</a:t>
            </a:r>
          </a:p>
          <a:p>
            <a:r>
              <a:rPr lang="en-AU" dirty="0" smtClean="0">
                <a:solidFill>
                  <a:schemeClr val="bg1"/>
                </a:solidFill>
              </a:rPr>
              <a:t>Wrap up main arguments and use a sign off</a:t>
            </a:r>
          </a:p>
        </p:txBody>
      </p:sp>
      <p:sp>
        <p:nvSpPr>
          <p:cNvPr id="3" name="Title 2"/>
          <p:cNvSpPr>
            <a:spLocks noGrp="1"/>
          </p:cNvSpPr>
          <p:nvPr>
            <p:ph type="title"/>
          </p:nvPr>
        </p:nvSpPr>
        <p:spPr/>
        <p:txBody>
          <a:bodyPr/>
          <a:lstStyle/>
          <a:p>
            <a:r>
              <a:rPr lang="en-AU" dirty="0" smtClean="0">
                <a:solidFill>
                  <a:schemeClr val="bg1"/>
                </a:solidFill>
              </a:rPr>
              <a:t>Your Task</a:t>
            </a:r>
            <a:endParaRPr lang="en-AU"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AU" dirty="0" smtClean="0">
                <a:solidFill>
                  <a:schemeClr val="bg1"/>
                </a:solidFill>
              </a:rPr>
              <a:t>Read the hand out entitled ‘How to Write a Radio </a:t>
            </a:r>
            <a:r>
              <a:rPr lang="en-AU" dirty="0" smtClean="0">
                <a:solidFill>
                  <a:schemeClr val="bg1"/>
                </a:solidFill>
              </a:rPr>
              <a:t>T</a:t>
            </a:r>
            <a:r>
              <a:rPr lang="en-AU" dirty="0" smtClean="0">
                <a:solidFill>
                  <a:schemeClr val="bg1"/>
                </a:solidFill>
              </a:rPr>
              <a:t>ranscript’</a:t>
            </a:r>
          </a:p>
          <a:p>
            <a:r>
              <a:rPr lang="en-AU" dirty="0" smtClean="0">
                <a:solidFill>
                  <a:schemeClr val="bg1"/>
                </a:solidFill>
              </a:rPr>
              <a:t>Group members will be selected</a:t>
            </a:r>
          </a:p>
          <a:p>
            <a:r>
              <a:rPr lang="en-AU" dirty="0" smtClean="0">
                <a:solidFill>
                  <a:schemeClr val="bg1"/>
                </a:solidFill>
              </a:rPr>
              <a:t>Brainstorm ideas – for example, you might know someone who is an expert in a particular field and could be interviewed as part of your radio task – remember they would have to be available during school time to record the segment.</a:t>
            </a:r>
          </a:p>
          <a:p>
            <a:r>
              <a:rPr lang="en-AU" dirty="0" smtClean="0">
                <a:solidFill>
                  <a:schemeClr val="bg1"/>
                </a:solidFill>
              </a:rPr>
              <a:t>Ensure you ask questions as this task progresses, you will have six lessons to research and write your script and select your songs and then next week we will be recording and broadcasting your segments on LCFM.</a:t>
            </a:r>
          </a:p>
          <a:p>
            <a:endParaRPr lang="en-AU" dirty="0">
              <a:solidFill>
                <a:schemeClr val="bg1"/>
              </a:solidFill>
            </a:endParaRPr>
          </a:p>
        </p:txBody>
      </p:sp>
      <p:sp>
        <p:nvSpPr>
          <p:cNvPr id="3" name="Title 2"/>
          <p:cNvSpPr>
            <a:spLocks noGrp="1"/>
          </p:cNvSpPr>
          <p:nvPr>
            <p:ph type="title"/>
          </p:nvPr>
        </p:nvSpPr>
        <p:spPr/>
        <p:txBody>
          <a:bodyPr/>
          <a:lstStyle/>
          <a:p>
            <a:r>
              <a:rPr lang="en-AU" dirty="0" smtClean="0">
                <a:solidFill>
                  <a:schemeClr val="bg1"/>
                </a:solidFill>
              </a:rPr>
              <a:t>Your Task</a:t>
            </a:r>
            <a:endParaRPr lang="en-AU"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169</TotalTime>
  <Words>928</Words>
  <Application>Microsoft Office PowerPoint</Application>
  <PresentationFormat>On-screen Show (4:3)</PresentationFormat>
  <Paragraphs>47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Paper</vt:lpstr>
      <vt:lpstr>Representation</vt:lpstr>
      <vt:lpstr>Types of Representation</vt:lpstr>
      <vt:lpstr>Types of Representation</vt:lpstr>
      <vt:lpstr>Types of Representation</vt:lpstr>
      <vt:lpstr>Your Task</vt:lpstr>
      <vt:lpstr>Your Task</vt:lpstr>
      <vt:lpstr>Your Task</vt:lpstr>
      <vt:lpstr>Your Task</vt:lpstr>
    </vt:vector>
  </TitlesOfParts>
  <Company>EDUSC2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Representation</dc:title>
  <dc:creator>kerri.joyce</dc:creator>
  <cp:lastModifiedBy>kerri.joyce</cp:lastModifiedBy>
  <cp:revision>18</cp:revision>
  <dcterms:created xsi:type="dcterms:W3CDTF">2011-12-12T22:51:45Z</dcterms:created>
  <dcterms:modified xsi:type="dcterms:W3CDTF">2011-12-13T03:18:48Z</dcterms:modified>
</cp:coreProperties>
</file>